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4" r:id="rId5"/>
  </p:sldMasterIdLst>
  <p:notesMasterIdLst>
    <p:notesMasterId r:id="rId15"/>
  </p:notesMasterIdLst>
  <p:handoutMasterIdLst>
    <p:handoutMasterId r:id="rId16"/>
  </p:handoutMasterIdLst>
  <p:sldIdLst>
    <p:sldId id="280" r:id="rId6"/>
    <p:sldId id="338" r:id="rId7"/>
    <p:sldId id="881" r:id="rId8"/>
    <p:sldId id="882" r:id="rId9"/>
    <p:sldId id="281" r:id="rId10"/>
    <p:sldId id="282" r:id="rId11"/>
    <p:sldId id="883" r:id="rId12"/>
    <p:sldId id="3063" r:id="rId13"/>
    <p:sldId id="30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e, Jennie S" initials="RJS" lastIdx="5" clrIdx="0">
    <p:extLst>
      <p:ext uri="{19B8F6BF-5375-455C-9EA6-DF929625EA0E}">
        <p15:presenceInfo xmlns:p15="http://schemas.microsoft.com/office/powerpoint/2012/main" userId="S::jennie.rice@pnnl.gov::c25ef22d-ccff-4345-a027-1c307086bae8" providerId="AD"/>
      </p:ext>
    </p:extLst>
  </p:cmAuthor>
  <p:cmAuthor id="2" name="Tackett, Susan M" initials="TSM" lastIdx="2" clrIdx="1">
    <p:extLst>
      <p:ext uri="{19B8F6BF-5375-455C-9EA6-DF929625EA0E}">
        <p15:presenceInfo xmlns:p15="http://schemas.microsoft.com/office/powerpoint/2012/main" userId="Tackett, Susan 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156"/>
    <a:srgbClr val="2B809E"/>
    <a:srgbClr val="81875A"/>
    <a:srgbClr val="3081A6"/>
    <a:srgbClr val="3E99C2"/>
    <a:srgbClr val="4198BF"/>
    <a:srgbClr val="134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 autoAdjust="0"/>
    <p:restoredTop sz="96327" autoAdjust="0"/>
  </p:normalViewPr>
  <p:slideViewPr>
    <p:cSldViewPr snapToGrid="0">
      <p:cViewPr>
        <p:scale>
          <a:sx n="121" d="100"/>
          <a:sy n="121" d="100"/>
        </p:scale>
        <p:origin x="52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319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EC12DA-7D05-43D1-89D2-A990AB15A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65E61-6511-49C1-A309-7F8EEDE54A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A70FF-D388-4C07-834A-69D52C831BB4}" type="datetimeFigureOut">
              <a:rPr lang="en-US" smtClean="0"/>
              <a:t>8/19/22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DE30D-D5C3-4EF6-B6E7-4F5D8174AB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AF283-3022-4FCF-AF3C-62BA4A0454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83C83-14D9-4B64-A51F-2AF49B3B1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3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39E38-59B7-45BA-BB85-01D8CECCD958}" type="datetimeFigureOut">
              <a:rPr lang="en-US" smtClean="0"/>
              <a:t>8/19/22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6B4F3-591F-45CB-B247-98587511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7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6B4F3-591F-45CB-B247-9858751123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7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6B4F3-591F-45CB-B247-985875112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6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977" y="1608041"/>
            <a:ext cx="5194767" cy="4032250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6784" y="1608041"/>
            <a:ext cx="5194769" cy="4032249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6A11C3-7857-DF41-9953-8C53CCBF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360303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30FE118C-746A-7148-BC00-20764019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BBE0AE3-3974-4D4B-A1A6-D1D3A283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Graphic 2">
            <a:extLst>
              <a:ext uri="{FF2B5EF4-FFF2-40B4-BE49-F238E27FC236}">
                <a16:creationId xmlns:a16="http://schemas.microsoft.com/office/drawing/2014/main" id="{078B00F6-9314-3348-8477-5CC7226257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80C58-4777-42CC-8401-A49F213ED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143000" y="1828800"/>
            <a:ext cx="10668000" cy="438238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6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349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3" y="6477000"/>
            <a:ext cx="455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8A4258-0D6B-7545-94C7-24A648B72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7" y="1611757"/>
            <a:ext cx="11029615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48B1688-8829-1249-80FD-1104EEA7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CA0C5B9-2EB1-F348-B6F8-03D4683A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8931A1-BE96-7D43-9E1E-E9806CCF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3A8ABAFF-E179-7C4D-8874-AB10A86F6B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35E9C-A85B-4AE4-BE77-133131523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F61A40-FDFA-0942-A994-32D83D8A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59EBA9C-4553-3941-AA56-5387D2D8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C74CE2-B1D0-F945-A045-4256253A573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91978" y="1741357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8379A9E-DBC2-A048-BBE5-B02A64D725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255183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C14691-5062-304B-9633-028599A1D1B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118388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B4E4D3-02CE-1C45-BE1D-E1816FED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058772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Graphic 2">
            <a:extLst>
              <a:ext uri="{FF2B5EF4-FFF2-40B4-BE49-F238E27FC236}">
                <a16:creationId xmlns:a16="http://schemas.microsoft.com/office/drawing/2014/main" id="{5FACF7B0-3857-D24C-BCE6-DB87CAD5ED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32F1CD-F038-4F5C-B073-89F0B1A5C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1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C2F03B-91D5-344A-A66A-66BE94CD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8" y="1611757"/>
            <a:ext cx="6120034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5C78430-C887-8148-A7A8-AD671155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22567F8-1033-8D44-9015-DC9173B3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24632AF-6678-BA44-8DDE-F2B6ACD3A3F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93924" y="1611758"/>
            <a:ext cx="5106098" cy="3634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DFD32D-5A39-DC45-8256-3B4F1408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1497"/>
            <a:ext cx="10058772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E653C0DB-B97F-F441-908E-560F1015BB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D1E5D-5AB1-4A89-8A38-705C7AF581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5">
            <a:extLst>
              <a:ext uri="{FF2B5EF4-FFF2-40B4-BE49-F238E27FC236}">
                <a16:creationId xmlns:a16="http://schemas.microsoft.com/office/drawing/2014/main" id="{9C20FEB9-559B-A64A-A6C7-F4B0356642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3838" y="4760662"/>
            <a:ext cx="1143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71842" y="1512132"/>
            <a:ext cx="5420236" cy="10317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2400" b="1" i="0" spc="0">
                <a:solidFill>
                  <a:srgbClr val="2B80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71842" y="2551616"/>
            <a:ext cx="3577738" cy="8773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solidFill>
                  <a:srgbClr val="8187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name                 Presenter’s title                    Presenter’s institution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F41F2666-16FE-C548-A62D-01BA7BB4C8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12" y="360374"/>
            <a:ext cx="1536789" cy="11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362B4-0F59-A340-BFFE-8061F68EDC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360374"/>
            <a:ext cx="745995" cy="1151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33A3F8-279D-904A-B23A-3E7A32359182}"/>
              </a:ext>
            </a:extLst>
          </p:cNvPr>
          <p:cNvSpPr txBox="1"/>
          <p:nvPr userDrawn="1"/>
        </p:nvSpPr>
        <p:spPr>
          <a:xfrm>
            <a:off x="2288789" y="397644"/>
            <a:ext cx="4770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INTEGRATED</a:t>
            </a:r>
          </a:p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MULTISECTOR</a:t>
            </a:r>
          </a:p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MULTISCALE</a:t>
            </a:r>
          </a:p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MODELING</a:t>
            </a:r>
            <a:endParaRPr lang="en-US" sz="1600" b="1" dirty="0">
              <a:solidFill>
                <a:srgbClr val="2B809E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43791-2C51-A74E-98E2-620C2FF8D813}"/>
              </a:ext>
            </a:extLst>
          </p:cNvPr>
          <p:cNvSpPr txBox="1"/>
          <p:nvPr userDrawn="1"/>
        </p:nvSpPr>
        <p:spPr>
          <a:xfrm>
            <a:off x="202285" y="5082822"/>
            <a:ext cx="15405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7C8156"/>
                </a:solidFill>
              </a:rPr>
              <a:t>This research is supported by the U.S. Department of Energy, Office of Science, as part of research in </a:t>
            </a:r>
            <a:r>
              <a:rPr lang="en-US" sz="1100" dirty="0" err="1">
                <a:solidFill>
                  <a:srgbClr val="7C8156"/>
                </a:solidFill>
              </a:rPr>
              <a:t>MultiSector</a:t>
            </a:r>
            <a:r>
              <a:rPr lang="en-US" sz="1100" dirty="0">
                <a:solidFill>
                  <a:srgbClr val="7C8156"/>
                </a:solidFill>
              </a:rPr>
              <a:t> Dynamics, Earth and Environmental System Modeling Program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2665A8-DB9F-4E6A-9717-4EC3C15756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148" y="-1"/>
            <a:ext cx="5962851" cy="6858001"/>
          </a:xfrm>
          <a:prstGeom prst="rect">
            <a:avLst/>
          </a:prstGeom>
        </p:spPr>
      </p:pic>
      <p:pic>
        <p:nvPicPr>
          <p:cNvPr id="12" name="Picture 11" descr="A picture containing letter&#10;&#10;Description automatically generated">
            <a:extLst>
              <a:ext uri="{FF2B5EF4-FFF2-40B4-BE49-F238E27FC236}">
                <a16:creationId xmlns:a16="http://schemas.microsoft.com/office/drawing/2014/main" id="{753C50D2-196C-4267-8A6B-C0907A4AE7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850" y="4806872"/>
            <a:ext cx="4486298" cy="20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3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August 19, 2022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44176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5715000"/>
            <a:ext cx="6477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968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8/19/22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0208" y="502920"/>
            <a:ext cx="9700600" cy="10476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71" r:id="rId3"/>
    <p:sldLayoutId id="2147483672" r:id="rId4"/>
    <p:sldLayoutId id="2147483673" r:id="rId5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cap="all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35661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6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ennie.rice@pnnl.gov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github.com/IMMM-SFA/tel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2917-57F2-7B41-8CC9-235030107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42" y="1990118"/>
            <a:ext cx="5420236" cy="1031767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bg1">
                    <a:lumMod val="50000"/>
                  </a:schemeClr>
                </a:solidFill>
              </a:rPr>
              <a:t>21st Century Scenarios of Hourly Climate/Weather and Hourly Electricity Demand for Power Grid Modeling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4349-C9F6-6940-B680-DB1DEC3160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924" y="3021885"/>
            <a:ext cx="4776903" cy="2005445"/>
          </a:xfrm>
        </p:spPr>
        <p:txBody>
          <a:bodyPr/>
          <a:lstStyle/>
          <a:p>
            <a:r>
              <a:rPr lang="en-US" sz="1400" dirty="0"/>
              <a:t>Jennie Rice, IM3 Principal Investigator (PNNL), Andrew Jones (LBNL), Casey </a:t>
            </a:r>
            <a:r>
              <a:rPr lang="en-US" sz="1400" dirty="0" err="1"/>
              <a:t>Burleyson</a:t>
            </a:r>
            <a:r>
              <a:rPr lang="en-US" sz="1400" dirty="0"/>
              <a:t> (PNNL), Casey McGrath (PNNL), </a:t>
            </a:r>
            <a:r>
              <a:rPr lang="en-US" sz="1400" dirty="0" err="1"/>
              <a:t>Aowabin</a:t>
            </a:r>
            <a:r>
              <a:rPr lang="en-US" sz="1400" dirty="0"/>
              <a:t> Rahman (PNNL), </a:t>
            </a:r>
            <a:r>
              <a:rPr lang="en-US" sz="1400" dirty="0" err="1"/>
              <a:t>Deeksha</a:t>
            </a:r>
            <a:r>
              <a:rPr lang="en-US" sz="1400" dirty="0"/>
              <a:t> Rastogi (ORNL), </a:t>
            </a:r>
            <a:r>
              <a:rPr lang="en-US" sz="1400" dirty="0" err="1"/>
              <a:t>Pouya</a:t>
            </a:r>
            <a:r>
              <a:rPr lang="en-US" sz="1400" dirty="0"/>
              <a:t> </a:t>
            </a:r>
            <a:r>
              <a:rPr lang="en-US" sz="1400" dirty="0" err="1"/>
              <a:t>Vahmani</a:t>
            </a:r>
            <a:r>
              <a:rPr lang="en-US" sz="1400" dirty="0"/>
              <a:t> (LBNL)</a:t>
            </a:r>
          </a:p>
          <a:p>
            <a:endParaRPr lang="en-US" sz="1400" dirty="0"/>
          </a:p>
          <a:p>
            <a:r>
              <a:rPr lang="en-US" sz="1400" dirty="0">
                <a:hlinkClick r:id="rId2"/>
              </a:rPr>
              <a:t>jennie.rice@pnnl.gov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8122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67D17A6-EAB6-B548-8E6D-1B702B997239}"/>
              </a:ext>
            </a:extLst>
          </p:cNvPr>
          <p:cNvGrpSpPr/>
          <p:nvPr/>
        </p:nvGrpSpPr>
        <p:grpSpPr>
          <a:xfrm>
            <a:off x="-1065217" y="798371"/>
            <a:ext cx="9429750" cy="6858000"/>
            <a:chOff x="-1065217" y="798371"/>
            <a:chExt cx="942975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823564-66C3-8D48-9F2E-E33505208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65217" y="798371"/>
              <a:ext cx="942975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A68820-A192-BB4E-B8E6-69E278156B6C}"/>
                </a:ext>
              </a:extLst>
            </p:cNvPr>
            <p:cNvSpPr/>
            <p:nvPr/>
          </p:nvSpPr>
          <p:spPr>
            <a:xfrm>
              <a:off x="3489434" y="2217683"/>
              <a:ext cx="536028" cy="199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733D01-54B1-5546-AA3F-9542B76906CB}"/>
                </a:ext>
              </a:extLst>
            </p:cNvPr>
            <p:cNvSpPr/>
            <p:nvPr/>
          </p:nvSpPr>
          <p:spPr>
            <a:xfrm>
              <a:off x="5712372" y="4288221"/>
              <a:ext cx="536028" cy="199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35F552-423D-4745-B411-040814DE6039}"/>
                </a:ext>
              </a:extLst>
            </p:cNvPr>
            <p:cNvSpPr/>
            <p:nvPr/>
          </p:nvSpPr>
          <p:spPr>
            <a:xfrm>
              <a:off x="3598623" y="4288221"/>
              <a:ext cx="536028" cy="199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79AA05-00C9-9A44-8D23-8EFC36DEDCED}"/>
                </a:ext>
              </a:extLst>
            </p:cNvPr>
            <p:cNvSpPr/>
            <p:nvPr/>
          </p:nvSpPr>
          <p:spPr>
            <a:xfrm>
              <a:off x="5591502" y="2270235"/>
              <a:ext cx="536028" cy="199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892BBF-4599-4F4C-9EAB-BF4D2C64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1"/>
                </a:solidFill>
              </a:rPr>
              <a:t>4 Alternative Climate Futures (2020-2099): Hourly temperature, humidity, solar radiation, etc. at ~7mi</a:t>
            </a:r>
            <a:r>
              <a:rPr lang="en-US" cap="none" baseline="30000" dirty="0">
                <a:solidFill>
                  <a:schemeClr val="tx1"/>
                </a:solidFill>
              </a:rPr>
              <a:t>2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E7209-26AE-4D45-8E0A-9DDCCA4F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9490" y="6492875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AutoShape 2" descr="Picture1.png">
            <a:extLst>
              <a:ext uri="{FF2B5EF4-FFF2-40B4-BE49-F238E27FC236}">
                <a16:creationId xmlns:a16="http://schemas.microsoft.com/office/drawing/2014/main" id="{F4DEEA7A-C856-CC44-B3E6-17726BDED7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E95553-9C66-424D-9E3E-E36E1F29838D}"/>
              </a:ext>
            </a:extLst>
          </p:cNvPr>
          <p:cNvSpPr txBox="1"/>
          <p:nvPr/>
        </p:nvSpPr>
        <p:spPr>
          <a:xfrm>
            <a:off x="1894389" y="6250620"/>
            <a:ext cx="2004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Jones et al. in prep;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2285E-67CA-0348-BAAB-3A8F4F06F31A}"/>
              </a:ext>
            </a:extLst>
          </p:cNvPr>
          <p:cNvSpPr txBox="1"/>
          <p:nvPr/>
        </p:nvSpPr>
        <p:spPr>
          <a:xfrm>
            <a:off x="1516284" y="1376920"/>
            <a:ext cx="417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results: Heatwave Intensification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FE5787-BF21-C540-A2C9-931E353B3297}"/>
              </a:ext>
            </a:extLst>
          </p:cNvPr>
          <p:cNvSpPr txBox="1">
            <a:spLocks/>
          </p:cNvSpPr>
          <p:nvPr/>
        </p:nvSpPr>
        <p:spPr>
          <a:xfrm>
            <a:off x="6937668" y="1424025"/>
            <a:ext cx="5007405" cy="464252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Historic baseline reproduces observed sequence of past events (1980-2019)</a:t>
            </a:r>
          </a:p>
          <a:p>
            <a:r>
              <a:rPr lang="en-US" sz="1800" dirty="0"/>
              <a:t>Two future periods repeat the sequence of past events with thermodynamic warming signal drawn from “hotter” and “cooler” global circulation models (GCMs) (2020-2059; 2060-2099)</a:t>
            </a:r>
          </a:p>
          <a:p>
            <a:r>
              <a:rPr lang="en-US" sz="1800" dirty="0"/>
              <a:t>Dynamical downscaling through the Weather Research Forecasting (WRF) model ensures physical consistency among variables</a:t>
            </a:r>
          </a:p>
          <a:p>
            <a:r>
              <a:rPr lang="en-US" sz="1800" dirty="0"/>
              <a:t>1/8 deg (~7 mi</a:t>
            </a:r>
            <a:r>
              <a:rPr lang="en-US" sz="1800" baseline="30000" dirty="0"/>
              <a:t>2</a:t>
            </a:r>
            <a:r>
              <a:rPr lang="en-US" sz="1800" dirty="0"/>
              <a:t>) resolution; 25 hourly and over 250 three-hourly variables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F5195-585B-1444-861D-0E90DEB28F33}"/>
              </a:ext>
            </a:extLst>
          </p:cNvPr>
          <p:cNvSpPr txBox="1"/>
          <p:nvPr/>
        </p:nvSpPr>
        <p:spPr>
          <a:xfrm>
            <a:off x="3734204" y="6250620"/>
            <a:ext cx="297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tgw-data.msdlive.org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557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536EE6-CC6E-B143-B7E4-4C47274E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1" y="234803"/>
            <a:ext cx="7959478" cy="1003998"/>
          </a:xfrm>
          <a:ln w="38100">
            <a:noFill/>
          </a:ln>
        </p:spPr>
        <p:txBody>
          <a:bodyPr/>
          <a:lstStyle/>
          <a:p>
            <a:r>
              <a:rPr lang="en-US" cap="none" dirty="0"/>
              <a:t>High Resolution Climate Projections For Electricity Grid Modeling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03E1A-780F-0743-8E76-D1A6DC4C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71742-7693-1345-AB58-9C1973CA2A55}"/>
              </a:ext>
            </a:extLst>
          </p:cNvPr>
          <p:cNvSpPr txBox="1"/>
          <p:nvPr/>
        </p:nvSpPr>
        <p:spPr>
          <a:xfrm>
            <a:off x="148674" y="2575426"/>
            <a:ext cx="3014133" cy="280076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data preparation for electricity grid stress modeling: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Hourly WRF output is first spatially-averaged by county in the CONUS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County-level hourly values are then population-weighted (consistent with SSP) to create annual 8760-hr meteorology time series for each Balancing Authority (BA) </a:t>
            </a:r>
          </a:p>
        </p:txBody>
      </p:sp>
      <p:pic>
        <p:nvPicPr>
          <p:cNvPr id="4102" name="Picture 6" descr="PJM - Territory Served">
            <a:extLst>
              <a:ext uri="{FF2B5EF4-FFF2-40B4-BE49-F238E27FC236}">
                <a16:creationId xmlns:a16="http://schemas.microsoft.com/office/drawing/2014/main" id="{837D8F67-87C3-234D-9119-0CE14767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858" y="321416"/>
            <a:ext cx="1951959" cy="14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C0B10-FFA5-DB4B-8B1B-D1159B959DC9}"/>
              </a:ext>
            </a:extLst>
          </p:cNvPr>
          <p:cNvSpPr txBox="1"/>
          <p:nvPr/>
        </p:nvSpPr>
        <p:spPr>
          <a:xfrm>
            <a:off x="9769858" y="1411240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PJM 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13E1AF-5D29-7D4F-B083-0CB3248E4333}"/>
              </a:ext>
            </a:extLst>
          </p:cNvPr>
          <p:cNvSpPr txBox="1"/>
          <p:nvPr/>
        </p:nvSpPr>
        <p:spPr>
          <a:xfrm>
            <a:off x="6621793" y="6401031"/>
            <a:ext cx="1622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Burleyson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in prep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609374-8309-5442-A3B9-81BD1649950D}"/>
              </a:ext>
            </a:extLst>
          </p:cNvPr>
          <p:cNvSpPr txBox="1"/>
          <p:nvPr/>
        </p:nvSpPr>
        <p:spPr>
          <a:xfrm>
            <a:off x="6650668" y="376036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BF998-7FDC-454D-8864-21563FFB4FFE}"/>
              </a:ext>
            </a:extLst>
          </p:cNvPr>
          <p:cNvSpPr txBox="1"/>
          <p:nvPr/>
        </p:nvSpPr>
        <p:spPr>
          <a:xfrm>
            <a:off x="148674" y="1327010"/>
            <a:ext cx="962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Analysis of 21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century hourly temperatures in the PJM Balancing Authority for the SSP5-RCP8.5 scenario combination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29F142-5A5F-BE4C-A400-C84B047C8B8D}"/>
              </a:ext>
            </a:extLst>
          </p:cNvPr>
          <p:cNvGrpSpPr/>
          <p:nvPr/>
        </p:nvGrpSpPr>
        <p:grpSpPr>
          <a:xfrm>
            <a:off x="3311520" y="1864802"/>
            <a:ext cx="8242655" cy="4499130"/>
            <a:chOff x="2008801" y="1728788"/>
            <a:chExt cx="8513690" cy="46712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0501C2-21D3-3044-909D-F8950ECCC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8801" y="1728788"/>
              <a:ext cx="8513690" cy="467129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B253AB-5EBC-9C40-A48B-C604A65C3756}"/>
                </a:ext>
              </a:extLst>
            </p:cNvPr>
            <p:cNvSpPr txBox="1"/>
            <p:nvPr/>
          </p:nvSpPr>
          <p:spPr>
            <a:xfrm>
              <a:off x="9787940" y="3745234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2100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51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FE5EAA-77A7-7C4C-9789-380A062E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Projecting Weather-Driven Hourly Electricity Demands: TELL Model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7C97-E30A-1649-B728-EA0E8E5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F801582-7898-9B40-A532-C7DFBD6618FF}"/>
              </a:ext>
            </a:extLst>
          </p:cNvPr>
          <p:cNvSpPr txBox="1">
            <a:spLocks/>
          </p:cNvSpPr>
          <p:nvPr/>
        </p:nvSpPr>
        <p:spPr>
          <a:xfrm>
            <a:off x="187037" y="1607934"/>
            <a:ext cx="4318068" cy="4751303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Projects the evolution of hourly electricity demand in response to changes in weather and climate.</a:t>
            </a:r>
          </a:p>
          <a:p>
            <a:r>
              <a:rPr lang="en-US" sz="1400" dirty="0">
                <a:solidFill>
                  <a:schemeClr val="tx1"/>
                </a:solidFill>
              </a:rPr>
              <a:t>Designed to provide hourly loads for grid operations models.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Based on a series multilayer perceptron models trained on historical (2015-2019) loads and meteorology.</a:t>
            </a:r>
          </a:p>
          <a:p>
            <a:r>
              <a:rPr lang="en-US" sz="1400" dirty="0">
                <a:solidFill>
                  <a:schemeClr val="tx1"/>
                </a:solidFill>
              </a:rPr>
              <a:t>Output is hourly, temperature-dependent projections of future electricity demand at the county-, state-, and BA-scale that are conceptually and quantitatively consistent with one another.</a:t>
            </a:r>
          </a:p>
          <a:p>
            <a:r>
              <a:rPr lang="en-US" sz="1400" dirty="0">
                <a:solidFill>
                  <a:schemeClr val="tx1"/>
                </a:solidFill>
              </a:rPr>
              <a:t>Future projections are scaled to match state-level, annual loads projected by GCAM-USA (global energy-economy model) that account for energy policy, population and GDP, building technology, and fuel price changes.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TELL is released as an extensively documented open-source code base: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https://github.com/IMMM-SFA/tell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86C18-F5BA-0D4E-A7B7-823548380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104" y="2068733"/>
            <a:ext cx="7686896" cy="4186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7746D8-16A6-BA49-9E51-B001BB9E2B2F}"/>
              </a:ext>
            </a:extLst>
          </p:cNvPr>
          <p:cNvSpPr txBox="1"/>
          <p:nvPr/>
        </p:nvSpPr>
        <p:spPr>
          <a:xfrm>
            <a:off x="5910000" y="1594991"/>
            <a:ext cx="49300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Example results by Balancing Authority and county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42AFA-20AC-1C46-92D3-2FDE2815B2D7}"/>
              </a:ext>
            </a:extLst>
          </p:cNvPr>
          <p:cNvSpPr txBox="1"/>
          <p:nvPr/>
        </p:nvSpPr>
        <p:spPr>
          <a:xfrm>
            <a:off x="6621793" y="6401031"/>
            <a:ext cx="1552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McGrath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274968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A8A6E8-3546-4643-857D-4D458CDA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6" y="238048"/>
            <a:ext cx="9367118" cy="1003998"/>
          </a:xfrm>
        </p:spPr>
        <p:txBody>
          <a:bodyPr/>
          <a:lstStyle/>
          <a:p>
            <a:r>
              <a:rPr lang="en-US" sz="2400" cap="none" dirty="0"/>
              <a:t>Hi-res Climate Data Used in the TELL Model to Simulate Electricity Demand </a:t>
            </a:r>
            <a:r>
              <a:rPr lang="en-US" sz="2400" cap="none" dirty="0">
                <a:solidFill>
                  <a:schemeClr val="tx1"/>
                </a:solidFill>
              </a:rPr>
              <a:t>a</a:t>
            </a:r>
            <a:r>
              <a:rPr lang="en-US" sz="2400" cap="none" dirty="0"/>
              <a:t>t County Scale During a </a:t>
            </a:r>
            <a:r>
              <a:rPr lang="en-US" sz="2400" cap="none" dirty="0">
                <a:solidFill>
                  <a:srgbClr val="FF0000"/>
                </a:solidFill>
              </a:rPr>
              <a:t>June</a:t>
            </a:r>
            <a:r>
              <a:rPr lang="en-US" sz="2400" cap="none" dirty="0"/>
              <a:t> </a:t>
            </a:r>
            <a:r>
              <a:rPr lang="en-US" sz="2400" cap="none" dirty="0">
                <a:solidFill>
                  <a:srgbClr val="FF0000"/>
                </a:solidFill>
              </a:rPr>
              <a:t>Heat Wave</a:t>
            </a:r>
            <a:endParaRPr lang="en-US" sz="2400" cap="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977AC-35CA-7841-9308-B7B6A6DE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/>
          </a:p>
        </p:txBody>
      </p:sp>
      <p:pic>
        <p:nvPicPr>
          <p:cNvPr id="6" name="TELL_Heat_Wave_20190609_0000_to_20190617_0000_UTC.mp4" descr="TELL_Heat_Wave_20190609_0000_to_20190617_0000_UTC.mp4">
            <a:hlinkClick r:id="" action="ppaction://media"/>
            <a:extLst>
              <a:ext uri="{FF2B5EF4-FFF2-40B4-BE49-F238E27FC236}">
                <a16:creationId xmlns:a16="http://schemas.microsoft.com/office/drawing/2014/main" id="{B0E22542-23CC-7F4A-A2DA-C7F3FBB15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192" y="1380744"/>
            <a:ext cx="11418849" cy="5852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926B3-6691-FF42-BD06-5D9EA5FED977}"/>
              </a:ext>
            </a:extLst>
          </p:cNvPr>
          <p:cNvSpPr txBox="1"/>
          <p:nvPr/>
        </p:nvSpPr>
        <p:spPr>
          <a:xfrm>
            <a:off x="5117689" y="1057380"/>
            <a:ext cx="287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Click again to play the video!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FAE4EF-A21A-C242-B91A-F09B8F17A64C}"/>
              </a:ext>
            </a:extLst>
          </p:cNvPr>
          <p:cNvSpPr txBox="1"/>
          <p:nvPr/>
        </p:nvSpPr>
        <p:spPr>
          <a:xfrm>
            <a:off x="27315" y="1759815"/>
            <a:ext cx="131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Hourly county loads; plots are titled by the largest city in each county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AA8A-D16E-E445-B165-72E8B1DB5E53}"/>
              </a:ext>
            </a:extLst>
          </p:cNvPr>
          <p:cNvSpPr txBox="1"/>
          <p:nvPr/>
        </p:nvSpPr>
        <p:spPr>
          <a:xfrm>
            <a:off x="3605645" y="2853151"/>
            <a:ext cx="1381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Hourly population-weighted temperatures by county</a:t>
            </a:r>
          </a:p>
        </p:txBody>
      </p:sp>
    </p:spTree>
    <p:extLst>
      <p:ext uri="{BB962C8B-B14F-4D97-AF65-F5344CB8AC3E}">
        <p14:creationId xmlns:p14="http://schemas.microsoft.com/office/powerpoint/2010/main" val="141146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ABC7F-D5EA-6C49-A439-ABAD7B860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193" y="238048"/>
            <a:ext cx="9633835" cy="1003998"/>
          </a:xfrm>
        </p:spPr>
        <p:txBody>
          <a:bodyPr/>
          <a:lstStyle/>
          <a:p>
            <a:r>
              <a:rPr lang="en-US" sz="2400" cap="none" dirty="0"/>
              <a:t>Hi-res Climate Data Used in the TELL model to Simulate Electricity Demand </a:t>
            </a:r>
            <a:r>
              <a:rPr lang="en-US" sz="2400" cap="none" dirty="0">
                <a:solidFill>
                  <a:schemeClr val="tx1"/>
                </a:solidFill>
              </a:rPr>
              <a:t>a</a:t>
            </a:r>
            <a:r>
              <a:rPr lang="en-US" sz="2400" cap="none" dirty="0"/>
              <a:t>t County Scale During a </a:t>
            </a:r>
            <a:r>
              <a:rPr lang="en-US" sz="2400" cap="none" dirty="0">
                <a:solidFill>
                  <a:srgbClr val="0070C0"/>
                </a:solidFill>
              </a:rPr>
              <a:t>February Cold Snap</a:t>
            </a:r>
            <a:endParaRPr lang="en-US" sz="2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F21FB-FD23-8A4D-8C81-0DF018543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227FB-F131-2F45-A851-373F6B8B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/>
          </a:p>
        </p:txBody>
      </p:sp>
      <p:pic>
        <p:nvPicPr>
          <p:cNvPr id="5" name="TELL_Heat_Wave_20190204_0000_to_20190211_0000_UTC.mp4" descr="TELL_Heat_Wave_20190204_0000_to_20190211_0000_UTC.mp4">
            <a:hlinkClick r:id="" action="ppaction://media"/>
            <a:extLst>
              <a:ext uri="{FF2B5EF4-FFF2-40B4-BE49-F238E27FC236}">
                <a16:creationId xmlns:a16="http://schemas.microsoft.com/office/drawing/2014/main" id="{62A67EC9-2E52-FD47-9D95-BCB47BCA6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65" y="1384919"/>
            <a:ext cx="11412898" cy="5849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DBE24-BCAC-644D-A7D3-1596F8E57C08}"/>
              </a:ext>
            </a:extLst>
          </p:cNvPr>
          <p:cNvSpPr txBox="1"/>
          <p:nvPr/>
        </p:nvSpPr>
        <p:spPr>
          <a:xfrm>
            <a:off x="5117689" y="1057380"/>
            <a:ext cx="287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Click again to play the video!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E16DD-2A2B-8946-A53B-B746DE6741F1}"/>
              </a:ext>
            </a:extLst>
          </p:cNvPr>
          <p:cNvSpPr txBox="1"/>
          <p:nvPr/>
        </p:nvSpPr>
        <p:spPr>
          <a:xfrm>
            <a:off x="27315" y="1759815"/>
            <a:ext cx="131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Hourly county loads; plots are titled by the largest city in each county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49357-FEE8-054F-807B-06DFABA1B7B0}"/>
              </a:ext>
            </a:extLst>
          </p:cNvPr>
          <p:cNvSpPr txBox="1"/>
          <p:nvPr/>
        </p:nvSpPr>
        <p:spPr>
          <a:xfrm>
            <a:off x="3605645" y="2853151"/>
            <a:ext cx="1381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Hourly population-weighted temperatures by county</a:t>
            </a:r>
          </a:p>
        </p:txBody>
      </p:sp>
    </p:spTree>
    <p:extLst>
      <p:ext uri="{BB962C8B-B14F-4D97-AF65-F5344CB8AC3E}">
        <p14:creationId xmlns:p14="http://schemas.microsoft.com/office/powerpoint/2010/main" val="30002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C3A86-437E-954F-B3DC-B20EC681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BA7F7C-07EE-C74D-A49A-77D66E2B6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450750" cy="1003998"/>
          </a:xfrm>
        </p:spPr>
        <p:txBody>
          <a:bodyPr/>
          <a:lstStyle/>
          <a:p>
            <a:r>
              <a:rPr lang="en-US" sz="2000" cap="none" dirty="0"/>
              <a:t>Ongoing, Open-Source Research Links National Energy Transitions With Future Climate Impacts on Electricity Demand, Supply Resources, Infrastructure, and Grid Operations to Understand Future Grid Stress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D38B8D8-4C79-4647-A62F-4CB8C488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05" y="1349089"/>
            <a:ext cx="9370423" cy="52708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3ADC41-8007-C949-A520-C81C623D66CB}"/>
              </a:ext>
            </a:extLst>
          </p:cNvPr>
          <p:cNvSpPr txBox="1"/>
          <p:nvPr/>
        </p:nvSpPr>
        <p:spPr>
          <a:xfrm>
            <a:off x="195943" y="1815737"/>
            <a:ext cx="253419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Initial research results available in Fall 2022</a:t>
            </a:r>
          </a:p>
        </p:txBody>
      </p:sp>
    </p:spTree>
    <p:extLst>
      <p:ext uri="{BB962C8B-B14F-4D97-AF65-F5344CB8AC3E}">
        <p14:creationId xmlns:p14="http://schemas.microsoft.com/office/powerpoint/2010/main" val="225607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A9461-7352-494D-9F7E-CDC26A87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/>
              <a:pPr defTabSz="914363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342FEA-EE2A-0B4A-B131-0F30A75C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351898"/>
            <a:ext cx="9144000" cy="109248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Grid Operations, Decarbonization, Environmental and Energy Equity Platform (GODEEEP)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013C4A8-6F16-F349-8DCA-93804ADACBDA}"/>
              </a:ext>
            </a:extLst>
          </p:cNvPr>
          <p:cNvSpPr txBox="1">
            <a:spLocks/>
          </p:cNvSpPr>
          <p:nvPr/>
        </p:nvSpPr>
        <p:spPr>
          <a:xfrm>
            <a:off x="2543502" y="1081991"/>
            <a:ext cx="9267497" cy="44335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63">
              <a:spcBef>
                <a:spcPts val="1000"/>
              </a:spcBef>
              <a:buNone/>
            </a:pPr>
            <a:r>
              <a:rPr lang="en-US" sz="1400" dirty="0">
                <a:solidFill>
                  <a:srgbClr val="616265"/>
                </a:solidFill>
              </a:rPr>
              <a:t>Internal PNNL LDRD investment leverages IM3 research to develop first-ever linkage of national scale decarbonization scenarios to an industry grade operations model under extreme climate events and determine equity implications </a:t>
            </a:r>
            <a:endParaRPr lang="en-US" sz="1400" i="1" dirty="0">
              <a:solidFill>
                <a:srgbClr val="61626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5BA46-67F0-734B-BB1F-3792DA2E3C18}"/>
              </a:ext>
            </a:extLst>
          </p:cNvPr>
          <p:cNvSpPr txBox="1"/>
          <p:nvPr/>
        </p:nvSpPr>
        <p:spPr>
          <a:xfrm>
            <a:off x="10899572" y="2526669"/>
            <a:ext cx="987628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333" i="1" dirty="0">
                <a:solidFill>
                  <a:srgbClr val="616265"/>
                </a:solidFill>
                <a:latin typeface="Arial"/>
              </a:rPr>
              <a:t>Illustrative results, Campbell et al. in prep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4D0C70-DE1C-5E49-A202-6E06ACECEA43}"/>
              </a:ext>
            </a:extLst>
          </p:cNvPr>
          <p:cNvGrpSpPr/>
          <p:nvPr/>
        </p:nvGrpSpPr>
        <p:grpSpPr>
          <a:xfrm>
            <a:off x="1996966" y="2543503"/>
            <a:ext cx="8437238" cy="4314497"/>
            <a:chOff x="1996966" y="2543503"/>
            <a:chExt cx="8437238" cy="43144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B3BE954-8176-A541-BD9D-CEB460DDE24C}"/>
                </a:ext>
              </a:extLst>
            </p:cNvPr>
            <p:cNvGrpSpPr/>
            <p:nvPr/>
          </p:nvGrpSpPr>
          <p:grpSpPr>
            <a:xfrm>
              <a:off x="1996966" y="2543503"/>
              <a:ext cx="8437238" cy="4314497"/>
              <a:chOff x="1" y="1596636"/>
              <a:chExt cx="13614400" cy="663045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5873D52-C328-8749-8C95-789A6E402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" y="1596636"/>
                <a:ext cx="13614400" cy="663045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AC5536-DB3E-F247-A623-D92DB2F79C8B}"/>
                  </a:ext>
                </a:extLst>
              </p:cNvPr>
              <p:cNvSpPr txBox="1"/>
              <p:nvPr/>
            </p:nvSpPr>
            <p:spPr>
              <a:xfrm>
                <a:off x="10628727" y="6495288"/>
                <a:ext cx="1225720" cy="3569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914363"/>
                <a:r>
                  <a:rPr lang="en-US" sz="1333" dirty="0">
                    <a:solidFill>
                      <a:srgbClr val="616265"/>
                    </a:solidFill>
                    <a:latin typeface="Arial"/>
                  </a:rPr>
                  <a:t>Grid Model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AE77BD-5F7F-6044-B1BF-80B1F89622CE}"/>
                </a:ext>
              </a:extLst>
            </p:cNvPr>
            <p:cNvSpPr/>
            <p:nvPr/>
          </p:nvSpPr>
          <p:spPr>
            <a:xfrm>
              <a:off x="5847723" y="6104372"/>
              <a:ext cx="735724" cy="321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D24172-A7D4-8347-81C7-1EA5DCAFC74B}"/>
              </a:ext>
            </a:extLst>
          </p:cNvPr>
          <p:cNvGrpSpPr/>
          <p:nvPr/>
        </p:nvGrpSpPr>
        <p:grpSpPr>
          <a:xfrm>
            <a:off x="4223913" y="1451774"/>
            <a:ext cx="5169775" cy="1421909"/>
            <a:chOff x="4223913" y="1451774"/>
            <a:chExt cx="5169775" cy="14219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1059C2-1800-054A-95AE-632360CD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3913" y="1469031"/>
              <a:ext cx="5169775" cy="140465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8A9F1C-F5CC-8C41-BE59-57A52831BCDC}"/>
                </a:ext>
              </a:extLst>
            </p:cNvPr>
            <p:cNvSpPr/>
            <p:nvPr/>
          </p:nvSpPr>
          <p:spPr>
            <a:xfrm>
              <a:off x="5511387" y="1451774"/>
              <a:ext cx="437463" cy="17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Bent-Up Arrow 14">
            <a:extLst>
              <a:ext uri="{FF2B5EF4-FFF2-40B4-BE49-F238E27FC236}">
                <a16:creationId xmlns:a16="http://schemas.microsoft.com/office/drawing/2014/main" id="{9D12ED8A-11E9-B44D-B74A-76FBFA158D1B}"/>
              </a:ext>
            </a:extLst>
          </p:cNvPr>
          <p:cNvSpPr/>
          <p:nvPr/>
        </p:nvSpPr>
        <p:spPr>
          <a:xfrm rot="10800000">
            <a:off x="3047999" y="1973808"/>
            <a:ext cx="1004831" cy="643268"/>
          </a:xfrm>
          <a:prstGeom prst="bent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>
            <a:extLst>
              <a:ext uri="{FF2B5EF4-FFF2-40B4-BE49-F238E27FC236}">
                <a16:creationId xmlns:a16="http://schemas.microsoft.com/office/drawing/2014/main" id="{2BAAFB9D-F5E0-E643-8708-69BA099594EC}"/>
              </a:ext>
            </a:extLst>
          </p:cNvPr>
          <p:cNvSpPr/>
          <p:nvPr/>
        </p:nvSpPr>
        <p:spPr>
          <a:xfrm flipV="1">
            <a:off x="9543393" y="1973807"/>
            <a:ext cx="662151" cy="1105723"/>
          </a:xfrm>
          <a:prstGeom prst="bent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9FB74-DD77-6A4A-8DB5-E459F8BC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C6D981-A442-E948-883E-C9CFE6F0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829" y="2746528"/>
            <a:ext cx="9680342" cy="1003998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35D5A-61E9-A649-A5AD-CBE1873CA5ED}"/>
              </a:ext>
            </a:extLst>
          </p:cNvPr>
          <p:cNvSpPr txBox="1"/>
          <p:nvPr/>
        </p:nvSpPr>
        <p:spPr>
          <a:xfrm>
            <a:off x="4992237" y="3750526"/>
            <a:ext cx="220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jennie.rice@pnnl.gov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5003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511CEA-FBDE-2243-8CDE-665C8C581B5C}" vid="{E5ED06E9-1D55-3740-92D8-8F02F77241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D2D995-20F0-4C14-BF62-1248AB4B484D}">
  <ds:schemaRefs>
    <ds:schemaRef ds:uri="http://purl.org/dc/terms/"/>
    <ds:schemaRef ds:uri="16c05727-aa75-4e4a-9b5f-8a80a1165891"/>
    <ds:schemaRef ds:uri="http://purl.org/dc/dcmitype/"/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{E759AB05-4C78-4E62-835E-2B1E55B10A6E}tf67061901_win32</Template>
  <TotalTime>8804</TotalTime>
  <Words>611</Words>
  <Application>Microsoft Macintosh PowerPoint</Application>
  <PresentationFormat>Widescreen</PresentationFormat>
  <Paragraphs>56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Gill Sans MT</vt:lpstr>
      <vt:lpstr>Helvetica</vt:lpstr>
      <vt:lpstr>Wingdings</vt:lpstr>
      <vt:lpstr>Wingdings 2</vt:lpstr>
      <vt:lpstr>DividendVTI</vt:lpstr>
      <vt:lpstr>PNNL_Option_4</vt:lpstr>
      <vt:lpstr>21st Century Scenarios of Hourly Climate/Weather and Hourly Electricity Demand for Power Grid Modeling</vt:lpstr>
      <vt:lpstr>4 Alternative Climate Futures (2020-2099): Hourly temperature, humidity, solar radiation, etc. at ~7mi2</vt:lpstr>
      <vt:lpstr>High Resolution Climate Projections For Electricity Grid Modeling </vt:lpstr>
      <vt:lpstr>Projecting Weather-Driven Hourly Electricity Demands: TELL Model Overview</vt:lpstr>
      <vt:lpstr>Hi-res Climate Data Used in the TELL Model to Simulate Electricity Demand at County Scale During a June Heat Wave</vt:lpstr>
      <vt:lpstr>Hi-res Climate Data Used in the TELL model to Simulate Electricity Demand at County Scale During a February Cold Snap</vt:lpstr>
      <vt:lpstr>Ongoing, Open-Source Research Links National Energy Transitions With Future Climate Impacts on Electricity Demand, Supply Resources, Infrastructure, and Grid Operations to Understand Future Grid Stress</vt:lpstr>
      <vt:lpstr>Grid Operations, Decarbonization, Environmental and Energy Equity Platform (GODEEEP)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Tackett, Susan M</dc:creator>
  <cp:lastModifiedBy>Rice, Jennie S</cp:lastModifiedBy>
  <cp:revision>77</cp:revision>
  <dcterms:created xsi:type="dcterms:W3CDTF">2020-11-10T05:39:46Z</dcterms:created>
  <dcterms:modified xsi:type="dcterms:W3CDTF">2022-08-19T22:06:49Z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